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305" r:id="rId3"/>
    <p:sldId id="306" r:id="rId4"/>
    <p:sldId id="265" r:id="rId5"/>
    <p:sldId id="266" r:id="rId6"/>
    <p:sldId id="267" r:id="rId7"/>
    <p:sldId id="268" r:id="rId8"/>
    <p:sldId id="269" r:id="rId9"/>
    <p:sldId id="270" r:id="rId10"/>
    <p:sldId id="300" r:id="rId11"/>
    <p:sldId id="28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3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B850CF-6601-473C-A0C5-24B20DF786A3}" type="datetimeFigureOut">
              <a:rPr lang="en-US" smtClean="0"/>
              <a:t>4/17/2022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0E98AC-FB9E-4FDA-9248-5C4FFB9A5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283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600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41090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616072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49091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3374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73912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2997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0527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34320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EBDCA-C3F3-4947-905B-240121BF579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881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1FE03-ACD6-4375-B2E1-002AE5133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5F366-ABFE-4535-A367-4BE023A72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DE0AAAFD-54A8-4F3E-9DC0-387CEF48DC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9E12E99-60EE-4841-95F6-C884496D99C7}" type="datetime1">
              <a:rPr lang="en-US" smtClean="0"/>
              <a:t>4/17/2022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5773FF4-8A17-40F0-956D-16FA74020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A111561-47BC-4B02-BA17-63015A63A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88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F20-423E-44D2-ADA4-9A6784EEB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5DE230-9CF7-4F4E-85E6-42316D3891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923081-0B49-4591-A91E-BDA2BCF627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327F9B-955E-4A40-83FA-6C428182912E}" type="datetime1">
              <a:rPr lang="en-US" smtClean="0"/>
              <a:t>4/17/2022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463A1-0F0C-49E0-A67A-089AD34AF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B853CB-823D-4423-99BB-7FEF321DE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492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B6EC5A-1429-4580-A354-57FFFE2D3E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A093D5-5265-48DE-A743-34E6D0BBB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98285B-8DD4-49FA-9320-69E7D9A213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4AA53F1-F2D1-4858-A4AE-878D238D3204}" type="datetime1">
              <a:rPr lang="en-US" smtClean="0"/>
              <a:t>4/17/2022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FF94AB-48F7-43B2-9A4C-8F6693308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26FBD9-7135-4B28-8681-53B47F61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02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4841C-947B-4781-BCC6-876A4F117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5250E-B1B7-4125-9FB1-1A0A58CF3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B48D01-3A46-4E97-9EFA-C936409C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2DB95A0-4855-48A4-8C43-23793C031484}" type="datetime1">
              <a:rPr lang="en-US" smtClean="0"/>
              <a:t>4/17/2022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D0C3C4-506B-4030-9DEE-264BE91B9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69A09-0B99-4538-A52E-5165A5D25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40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07CE5-DC3D-4F52-8EC9-9AE18DC0F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15B8BC-0895-41AC-A3BE-A4FA18558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FB8719-8251-41C4-890F-942A860A20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110FB96-F70C-4449-A851-084ADF5CE8FE}" type="datetime1">
              <a:rPr lang="en-US" smtClean="0"/>
              <a:t>4/17/2022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4833AF-D9F1-4162-B01D-9088E93AB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50F5C9-88E3-4DD5-A1E5-73F3A7447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703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01E32-6BAC-459D-8532-1CE8920B8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B0C1F-A320-46B1-8273-132751119B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D6606-8B95-4BBB-9666-D865FEF85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EACB81E-905F-43FC-A723-C1FFE426A8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C8EFDAC-B7E7-43ED-AAF0-7DC66CC44137}" type="datetime1">
              <a:rPr lang="en-US" smtClean="0"/>
              <a:t>4/17/2022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58300F6-B8B5-4833-8984-870F5B85C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FE2F6C4-6702-46C4-BF93-F030075F8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299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74148-4D3E-4341-9174-6EC2D1EF1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5AAA3-153A-4B69-A0D5-8D6D983D1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B30809-D5CD-4FF7-BB5A-72248F779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06FBB-1F8D-4718-8BF9-54CFC1E4A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FF9A5F-1F9F-4C38-A2EE-ED837153EB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FFF5C6E1-EC39-40C3-B19C-9F2235CED2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D06401-D9F5-4632-A21D-EF5F4D211DBD}" type="datetime1">
              <a:rPr lang="en-US" smtClean="0"/>
              <a:t>4/17/2022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9D62985-AB56-407A-8A51-4DC0CBF0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8A4EE15-FF6F-43A3-8CB2-6EF22C5E1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0080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2CE57-56F1-425E-BFA5-5C9ADD9EF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2ED814A-1056-41B5-B9D5-CCB03DC2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7F070B-860F-4D6E-96C3-4A307650C1EC}" type="datetime1">
              <a:rPr lang="en-US" smtClean="0"/>
              <a:t>4/17/2022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617883C-D97D-4E7B-A62A-6D360E559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0649477-AA92-4793-87E9-1879A71FA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351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D62A7-A462-4922-9A2E-72DF31AB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0DA3D37-68AC-48EC-8550-0E5B2DAF6F37}" type="datetime1">
              <a:rPr lang="en-US" smtClean="0"/>
              <a:t>4/17/2022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6DC8DB-C24E-44B0-AE87-89DDF98E5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7DCCF-8297-4E78-A428-BE6F627BF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650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D66C3-7772-48C4-AEE7-A4AAA8A06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525C6-36F2-48C5-99E2-6139E1AA5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BD5BB2-85C7-454F-A266-35D7EA43F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1FE2E22-0817-437F-8D06-C31795FC7A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56EF8D2-A25E-4BBE-AFEA-D3E1D1430AFE}" type="datetime1">
              <a:rPr lang="en-US" smtClean="0"/>
              <a:t>4/17/2022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E905F64-7057-443B-993B-2C3D7642A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4A31CE-6DEC-4E56-8042-239F57F5C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089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63F83-D651-4557-AFE3-7558D3D9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70946F-6F35-4DC1-AD10-233A338683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D4FCC3-F6DB-457A-8BBA-346BB50E69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DB730AF-EE86-4F3E-97F4-63F2EA4F05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03C5954-E3C6-4F3A-8202-A3AD5DC9B912}" type="datetime1">
              <a:rPr lang="en-US" smtClean="0"/>
              <a:t>4/17/2022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A5EC2D9-0F19-4B8B-A905-162A42388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EDC178-5171-449C-B781-7FD108FC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9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1AEF1F-F4E4-48E3-B7A4-16C3C33E6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020370-B3AB-4716-8E2E-1F1161909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17447-EA35-4D6A-BD62-CFF891672F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609C0-F986-4FE6-9452-514FA5BC3FB9}" type="datetime1">
              <a:rPr lang="en-US" smtClean="0"/>
              <a:t>4/17/2022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654AD-1B09-4FA9-B617-5972AFA13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FCE30-489A-4BDA-853B-18B8FC1BB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3CFA7-6799-41EC-85F9-48B4F7C68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0948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ranklin Gothic Book" panose="020B05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6.jpe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D4E45B6-AABE-4A9B-B98A-90B1BB0B3AE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SWEN 4342 Project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9B897323-8B1E-4167-919B-5BFF8EEE1E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48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Class Design</a:t>
            </a:r>
            <a:endParaRPr lang="en-US" altLang="en-US" dirty="0"/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Classes represent real-world entities or system concepts.</a:t>
            </a:r>
          </a:p>
          <a:p>
            <a:r>
              <a:rPr lang="en-US" altLang="en-US"/>
              <a:t>Organized into classes: objects in a class have similar characteristics.</a:t>
            </a:r>
          </a:p>
          <a:p>
            <a:r>
              <a:rPr lang="en-US" altLang="en-US"/>
              <a:t>Classes have properties (attributes or data).</a:t>
            </a:r>
          </a:p>
          <a:p>
            <a:r>
              <a:rPr lang="en-US" altLang="en-US"/>
              <a:t>Classes also have methods (perform functions).</a:t>
            </a:r>
            <a:endParaRPr lang="en-US" alt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0A257F0-6109-4EE2-AC8A-93117D46D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9CA612-0861-4EBA-B8D6-91231022E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386" name="Picture 2" descr="\\10.1.1.17\productions\ART\ART PROCESS\PPT Projects\Tsui_PPT_163567\JPEG and EPS\Chapter 7\9781284132786_CH07_FIGF17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67201" y="4403415"/>
            <a:ext cx="3464329" cy="2076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0BAB832-128A-4F63-B1C2-F0821C987A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959"/>
    </mc:Choice>
    <mc:Fallback xmlns="">
      <p:transition spd="slow" advTm="29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20" name="Text Box 6"/>
          <p:cNvSpPr txBox="1">
            <a:spLocks noChangeArrowheads="1"/>
          </p:cNvSpPr>
          <p:nvPr/>
        </p:nvSpPr>
        <p:spPr bwMode="auto">
          <a:xfrm>
            <a:off x="8061325" y="19415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4828" name="Rectangle 15"/>
          <p:cNvSpPr>
            <a:spLocks noGrp="1" noChangeArrowheads="1"/>
          </p:cNvSpPr>
          <p:nvPr>
            <p:ph type="title"/>
          </p:nvPr>
        </p:nvSpPr>
        <p:spPr>
          <a:xfrm>
            <a:off x="1905000" y="0"/>
            <a:ext cx="8229600" cy="914400"/>
          </a:xfrm>
        </p:spPr>
        <p:txBody>
          <a:bodyPr/>
          <a:lstStyle/>
          <a:p>
            <a:pPr eaLnBrk="1" hangingPunct="1"/>
            <a:r>
              <a:rPr lang="en-US" altLang="en-US" sz="4000" b="1" dirty="0"/>
              <a:t>UML Class Diagrams</a:t>
            </a:r>
          </a:p>
        </p:txBody>
      </p:sp>
      <p:sp>
        <p:nvSpPr>
          <p:cNvPr id="34831" name="Rectangle 19"/>
          <p:cNvSpPr>
            <a:spLocks noGrp="1" noChangeArrowheads="1"/>
          </p:cNvSpPr>
          <p:nvPr>
            <p:ph idx="1"/>
          </p:nvPr>
        </p:nvSpPr>
        <p:spPr>
          <a:xfrm>
            <a:off x="1600200" y="850468"/>
            <a:ext cx="2743200" cy="60960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en-US" sz="2000" b="1" i="1" u="sng" dirty="0"/>
              <a:t>Association</a:t>
            </a:r>
          </a:p>
          <a:p>
            <a:pPr eaLnBrk="1" hangingPunct="1"/>
            <a:endParaRPr lang="en-US" altLang="en-US" sz="2000" b="1" i="1" u="sng" dirty="0"/>
          </a:p>
          <a:p>
            <a:pPr eaLnBrk="1" hangingPunct="1"/>
            <a:endParaRPr lang="en-US" altLang="en-US" sz="2000" b="1" i="1" u="sng" dirty="0"/>
          </a:p>
          <a:p>
            <a:pPr eaLnBrk="1" hangingPunct="1"/>
            <a:endParaRPr lang="en-US" altLang="en-US" sz="2000" dirty="0"/>
          </a:p>
          <a:p>
            <a:pPr eaLnBrk="1" hangingPunct="1"/>
            <a:endParaRPr lang="en-US" altLang="en-US" sz="2000" dirty="0"/>
          </a:p>
          <a:p>
            <a:pPr eaLnBrk="1" hangingPunct="1"/>
            <a:endParaRPr lang="en-US" altLang="en-US" sz="2000" dirty="0"/>
          </a:p>
          <a:p>
            <a:pPr eaLnBrk="1" hangingPunct="1"/>
            <a:r>
              <a:rPr lang="en-US" altLang="en-US" sz="2000" b="1" i="1" u="sng" dirty="0"/>
              <a:t>Composition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9F989A-DFB9-4C30-A2A5-7CD393E08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B04CED-80B9-4A17-B383-E2F0358F6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832" name="Text Box 20"/>
          <p:cNvSpPr txBox="1">
            <a:spLocks noChangeArrowheads="1"/>
          </p:cNvSpPr>
          <p:nvPr/>
        </p:nvSpPr>
        <p:spPr bwMode="auto">
          <a:xfrm>
            <a:off x="2270125" y="43037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4836" name="Text Box 24"/>
          <p:cNvSpPr txBox="1">
            <a:spLocks noChangeArrowheads="1"/>
          </p:cNvSpPr>
          <p:nvPr/>
        </p:nvSpPr>
        <p:spPr bwMode="auto">
          <a:xfrm>
            <a:off x="8061325" y="39989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4844" name="AutoShape 33"/>
          <p:cNvSpPr>
            <a:spLocks noChangeArrowheads="1"/>
          </p:cNvSpPr>
          <p:nvPr/>
        </p:nvSpPr>
        <p:spPr bwMode="auto">
          <a:xfrm>
            <a:off x="4495800" y="5562600"/>
            <a:ext cx="762000" cy="457200"/>
          </a:xfrm>
          <a:prstGeom prst="diamond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4400" b="0" i="0" u="none" strike="noStrike" kern="1200" cap="none" spc="0" normalizeH="0" baseline="0" noProof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4845" name="AutoShape 34"/>
          <p:cNvSpPr>
            <a:spLocks noChangeArrowheads="1"/>
          </p:cNvSpPr>
          <p:nvPr/>
        </p:nvSpPr>
        <p:spPr bwMode="auto">
          <a:xfrm>
            <a:off x="4876800" y="5334000"/>
            <a:ext cx="838200" cy="533400"/>
          </a:xfrm>
          <a:prstGeom prst="diamond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4400" b="0" i="0" u="none" strike="noStrike" kern="1200" cap="none" spc="0" normalizeH="0" baseline="0" noProof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34846" name="Text Box 35"/>
          <p:cNvSpPr txBox="1">
            <a:spLocks noChangeArrowheads="1"/>
          </p:cNvSpPr>
          <p:nvPr/>
        </p:nvSpPr>
        <p:spPr bwMode="auto">
          <a:xfrm>
            <a:off x="1981201" y="5867400"/>
            <a:ext cx="4893109" cy="400110"/>
          </a:xfrm>
          <a:prstGeom prst="rect">
            <a:avLst/>
          </a:prstGeom>
          <a:solidFill>
            <a:srgbClr val="CC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Use “no-fill” diamond for </a:t>
            </a:r>
            <a:r>
              <a:rPr kumimoji="0" lang="en-US" altLang="en-US" sz="2000" b="1" i="1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aggregation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.</a:t>
            </a:r>
            <a:endParaRPr kumimoji="0" lang="en-US" altLang="en-US" sz="2000" b="1" i="1" u="sng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17410" name="Picture 2" descr="\\10.1.1.17\productions\ART\ART PROCESS\PPT Projects\Tsui_PPT_163567\JPEG and EPS\Chapter 7\9781284132786_CH07_FIGF18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0" y="1422909"/>
            <a:ext cx="6629400" cy="164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1" name="Picture 3" descr="\\10.1.1.17\productions\ART\ART PROCESS\PPT Projects\Tsui_PPT_163567\JPEG and EPS\Chapter 7\9781284132786_CH07_FIGF19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1" y="3733800"/>
            <a:ext cx="5730875" cy="199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FDBD2F-EF88-4C91-BC85-C2614E00B9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53"/>
    </mc:Choice>
    <mc:Fallback xmlns="">
      <p:transition spd="slow" advTm="243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944562"/>
          </a:xfrm>
        </p:spPr>
        <p:txBody>
          <a:bodyPr/>
          <a:lstStyle/>
          <a:p>
            <a:pPr eaLnBrk="1" hangingPunct="1"/>
            <a:r>
              <a:rPr lang="en-US" altLang="en-US" sz="3200" b="1" dirty="0"/>
              <a:t>Pipe-Filter Architecture Style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>
          <a:xfrm>
            <a:off x="1905000" y="1295402"/>
            <a:ext cx="8153400" cy="2590799"/>
          </a:xfrm>
        </p:spPr>
        <p:txBody>
          <a:bodyPr/>
          <a:lstStyle/>
          <a:p>
            <a:pPr eaLnBrk="1" hangingPunct="1"/>
            <a:r>
              <a:rPr lang="en-US" altLang="en-US" sz="2400" b="1" dirty="0"/>
              <a:t>The high-level design solution is decomposed into two “generic” parts (</a:t>
            </a:r>
            <a:r>
              <a:rPr lang="en-US" altLang="en-US" sz="2400" b="1" u="sng" dirty="0">
                <a:solidFill>
                  <a:srgbClr val="660033"/>
                </a:solidFill>
              </a:rPr>
              <a:t>filters</a:t>
            </a:r>
            <a:r>
              <a:rPr lang="en-US" altLang="en-US" sz="2400" b="1" dirty="0"/>
              <a:t> and </a:t>
            </a:r>
            <a:r>
              <a:rPr lang="en-US" altLang="en-US" sz="2400" b="1" u="sng" dirty="0">
                <a:solidFill>
                  <a:srgbClr val="660033"/>
                </a:solidFill>
              </a:rPr>
              <a:t>pipes</a:t>
            </a:r>
            <a:r>
              <a:rPr lang="en-US" altLang="en-US" sz="2400" b="1" dirty="0"/>
              <a:t>):</a:t>
            </a:r>
          </a:p>
          <a:p>
            <a:pPr lvl="1" eaLnBrk="1" hangingPunct="1"/>
            <a:r>
              <a:rPr lang="en-US" altLang="en-US" sz="2000" b="1" i="1" u="sng" dirty="0">
                <a:solidFill>
                  <a:srgbClr val="660033"/>
                </a:solidFill>
              </a:rPr>
              <a:t>Filter</a:t>
            </a:r>
            <a:r>
              <a:rPr lang="en-US" altLang="en-US" sz="2000" b="1" i="1" dirty="0">
                <a:solidFill>
                  <a:srgbClr val="660033"/>
                </a:solidFill>
              </a:rPr>
              <a:t> </a:t>
            </a:r>
            <a:r>
              <a:rPr lang="en-US" altLang="en-US" sz="2000" b="1" i="1" dirty="0">
                <a:solidFill>
                  <a:schemeClr val="accent2"/>
                </a:solidFill>
              </a:rPr>
              <a:t>is a service that transforms a stream of input data into a stream of output data</a:t>
            </a:r>
            <a:r>
              <a:rPr lang="en-US" altLang="en-US" sz="2000" b="1" i="1" dirty="0">
                <a:solidFill>
                  <a:srgbClr val="0033CC"/>
                </a:solidFill>
              </a:rPr>
              <a:t>.</a:t>
            </a:r>
            <a:r>
              <a:rPr lang="en-US" altLang="en-US" sz="2000" b="1" dirty="0">
                <a:solidFill>
                  <a:srgbClr val="0033CC"/>
                </a:solidFill>
              </a:rPr>
              <a:t> </a:t>
            </a:r>
          </a:p>
          <a:p>
            <a:pPr lvl="1" eaLnBrk="1" hangingPunct="1">
              <a:buFontTx/>
              <a:buNone/>
            </a:pPr>
            <a:endParaRPr lang="en-US" altLang="en-US" sz="500" b="1" dirty="0">
              <a:solidFill>
                <a:srgbClr val="0033CC"/>
              </a:solidFill>
            </a:endParaRPr>
          </a:p>
          <a:p>
            <a:pPr lvl="1" eaLnBrk="1" hangingPunct="1"/>
            <a:r>
              <a:rPr lang="en-US" altLang="en-US" sz="2000" b="1" i="1" u="sng" dirty="0">
                <a:solidFill>
                  <a:srgbClr val="660033"/>
                </a:solidFill>
              </a:rPr>
              <a:t>Pipe</a:t>
            </a:r>
            <a:r>
              <a:rPr lang="en-US" altLang="en-US" sz="2000" b="1" i="1" dirty="0">
                <a:solidFill>
                  <a:srgbClr val="0033CC"/>
                </a:solidFill>
              </a:rPr>
              <a:t> </a:t>
            </a:r>
            <a:r>
              <a:rPr lang="en-US" altLang="en-US" sz="2000" b="1" i="1" dirty="0">
                <a:solidFill>
                  <a:schemeClr val="accent2"/>
                </a:solidFill>
              </a:rPr>
              <a:t>is a mechanism or conduit through which the data flows from one filter to another</a:t>
            </a:r>
            <a:r>
              <a:rPr lang="en-US" altLang="en-US" sz="2000" b="1" i="1" dirty="0">
                <a:solidFill>
                  <a:srgbClr val="0033CC"/>
                </a:solidFill>
              </a:rPr>
              <a:t>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857144F-0184-4C29-A589-096954466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E2CB62F-F2CE-44FE-B714-D7054651B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20" name="Rectangle 4"/>
          <p:cNvSpPr>
            <a:spLocks noChangeArrowheads="1"/>
          </p:cNvSpPr>
          <p:nvPr/>
        </p:nvSpPr>
        <p:spPr bwMode="auto">
          <a:xfrm>
            <a:off x="2362200" y="3886200"/>
            <a:ext cx="1905000" cy="5334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Input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time cards</a:t>
            </a:r>
          </a:p>
        </p:txBody>
      </p:sp>
      <p:sp>
        <p:nvSpPr>
          <p:cNvPr id="9221" name="Line 5"/>
          <p:cNvSpPr>
            <a:spLocks noChangeShapeType="1"/>
          </p:cNvSpPr>
          <p:nvPr/>
        </p:nvSpPr>
        <p:spPr bwMode="auto">
          <a:xfrm>
            <a:off x="4267200" y="4191000"/>
            <a:ext cx="762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22" name="Rectangle 6"/>
          <p:cNvSpPr>
            <a:spLocks noChangeArrowheads="1"/>
          </p:cNvSpPr>
          <p:nvPr/>
        </p:nvSpPr>
        <p:spPr bwMode="auto">
          <a:xfrm>
            <a:off x="5029200" y="3886200"/>
            <a:ext cx="2209800" cy="5334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Prepare for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check processing</a:t>
            </a:r>
          </a:p>
        </p:txBody>
      </p:sp>
      <p:sp>
        <p:nvSpPr>
          <p:cNvPr id="9223" name="Line 7"/>
          <p:cNvSpPr>
            <a:spLocks noChangeShapeType="1"/>
          </p:cNvSpPr>
          <p:nvPr/>
        </p:nvSpPr>
        <p:spPr bwMode="auto">
          <a:xfrm>
            <a:off x="7239000" y="4191000"/>
            <a:ext cx="6096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224" name="Rectangle 8"/>
          <p:cNvSpPr>
            <a:spLocks noChangeArrowheads="1"/>
          </p:cNvSpPr>
          <p:nvPr/>
        </p:nvSpPr>
        <p:spPr bwMode="auto">
          <a:xfrm>
            <a:off x="7848600" y="3886200"/>
            <a:ext cx="2209800" cy="533400"/>
          </a:xfrm>
          <a:prstGeom prst="rect">
            <a:avLst/>
          </a:prstGeom>
          <a:solidFill>
            <a:schemeClr val="bg1"/>
          </a:solidFill>
          <a:ln w="2540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Process checks</a:t>
            </a:r>
          </a:p>
        </p:txBody>
      </p:sp>
      <p:sp>
        <p:nvSpPr>
          <p:cNvPr id="9225" name="Text Box 9"/>
          <p:cNvSpPr txBox="1">
            <a:spLocks noChangeArrowheads="1"/>
          </p:cNvSpPr>
          <p:nvPr/>
        </p:nvSpPr>
        <p:spPr bwMode="auto">
          <a:xfrm>
            <a:off x="2270125" y="5675313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9226" name="Text Box 10"/>
          <p:cNvSpPr txBox="1">
            <a:spLocks noChangeArrowheads="1"/>
          </p:cNvSpPr>
          <p:nvPr/>
        </p:nvSpPr>
        <p:spPr bwMode="auto">
          <a:xfrm>
            <a:off x="1752600" y="5370513"/>
            <a:ext cx="8686800" cy="671512"/>
          </a:xfrm>
          <a:prstGeom prst="rect">
            <a:avLst/>
          </a:prstGeom>
          <a:solidFill>
            <a:srgbClr val="FFF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Problems that require </a:t>
            </a:r>
            <a:r>
              <a:rPr kumimoji="0" lang="en-US" altLang="en-US" sz="2000" b="1" i="1" u="sng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batch file processing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seem to fit this architecture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:      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e.g., </a:t>
            </a:r>
            <a:r>
              <a:rPr kumimoji="0" lang="en-US" altLang="en-US" sz="1800" b="1" i="0" u="sng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payroll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, </a:t>
            </a:r>
            <a:r>
              <a:rPr kumimoji="0" lang="en-US" altLang="en-US" sz="1800" b="1" i="0" u="sng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compilers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,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</a:t>
            </a:r>
            <a:r>
              <a:rPr kumimoji="0" lang="en-US" altLang="en-US" sz="1800" b="1" i="0" u="sng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month-end accounting</a:t>
            </a:r>
            <a:r>
              <a:rPr kumimoji="0" lang="en-US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.</a:t>
            </a:r>
          </a:p>
        </p:txBody>
      </p:sp>
      <p:sp>
        <p:nvSpPr>
          <p:cNvPr id="9227" name="Text Box 11"/>
          <p:cNvSpPr txBox="1">
            <a:spLocks noChangeArrowheads="1"/>
          </p:cNvSpPr>
          <p:nvPr/>
        </p:nvSpPr>
        <p:spPr bwMode="auto">
          <a:xfrm>
            <a:off x="2378850" y="4822825"/>
            <a:ext cx="7100926" cy="369332"/>
          </a:xfrm>
          <a:prstGeom prst="rect">
            <a:avLst/>
          </a:prstGeom>
          <a:solidFill>
            <a:srgbClr val="CCFF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** Reminds one of </a:t>
            </a:r>
            <a:r>
              <a:rPr kumimoji="0" lang="en-US" altLang="en-US" sz="1800" b="1" i="1" u="sng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DFD</a:t>
            </a:r>
            <a:r>
              <a:rPr kumimoji="0" lang="en-US" altLang="en-US" sz="1800" b="1" i="1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without the data store or source sink.**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3DCEC6-02FE-465A-B0BB-8C6F1678B2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992"/>
    </mc:Choice>
    <mc:Fallback xmlns="">
      <p:transition spd="slow" advTm="48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152401"/>
            <a:ext cx="8229600" cy="639763"/>
          </a:xfrm>
        </p:spPr>
        <p:txBody>
          <a:bodyPr/>
          <a:lstStyle/>
          <a:p>
            <a:pPr eaLnBrk="1" hangingPunct="1"/>
            <a:r>
              <a:rPr lang="en-US" altLang="en-US" sz="3200" b="1" dirty="0"/>
              <a:t>Event Driven (Real Time)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xfrm>
            <a:off x="1828800" y="838200"/>
            <a:ext cx="8229600" cy="2743200"/>
          </a:xfrm>
        </p:spPr>
        <p:txBody>
          <a:bodyPr/>
          <a:lstStyle/>
          <a:p>
            <a:pPr eaLnBrk="1" hangingPunct="1"/>
            <a:r>
              <a:rPr lang="en-US" altLang="zh-TW" sz="2000" b="1" dirty="0">
                <a:ea typeface="新細明體" pitchFamily="18" charset="-120"/>
              </a:rPr>
              <a:t>The high-level design solution is based on an </a:t>
            </a:r>
            <a:r>
              <a:rPr lang="en-US" altLang="zh-TW" sz="2000" b="1" i="1" dirty="0">
                <a:ea typeface="新細明體" pitchFamily="18" charset="-120"/>
              </a:rPr>
              <a:t>event dispatcher,</a:t>
            </a:r>
            <a:r>
              <a:rPr lang="en-US" altLang="zh-TW" sz="2000" b="1" dirty="0">
                <a:ea typeface="新細明體" pitchFamily="18" charset="-120"/>
              </a:rPr>
              <a:t> which manages events and the functionalities that depend on those events. These have the following characteristics:</a:t>
            </a:r>
          </a:p>
          <a:p>
            <a:pPr lvl="1" eaLnBrk="1" hangingPunct="1"/>
            <a:r>
              <a:rPr lang="en-US" altLang="zh-TW" sz="1800" b="1" u="sng" dirty="0">
                <a:ea typeface="新細明體" pitchFamily="18" charset="-120"/>
              </a:rPr>
              <a:t>Events</a:t>
            </a:r>
            <a:r>
              <a:rPr lang="en-US" altLang="zh-TW" sz="1800" b="1" dirty="0">
                <a:ea typeface="新細明體" pitchFamily="18" charset="-120"/>
              </a:rPr>
              <a:t> may be a </a:t>
            </a:r>
            <a:r>
              <a:rPr lang="en-US" altLang="zh-TW" sz="1800" b="1" u="sng" dirty="0">
                <a:ea typeface="新細明體" pitchFamily="18" charset="-120"/>
              </a:rPr>
              <a:t>simple notification</a:t>
            </a:r>
            <a:r>
              <a:rPr lang="en-US" altLang="zh-TW" sz="1800" b="1" dirty="0">
                <a:ea typeface="新細明體" pitchFamily="18" charset="-120"/>
              </a:rPr>
              <a:t> or may </a:t>
            </a:r>
            <a:r>
              <a:rPr lang="en-US" altLang="zh-TW" sz="1800" b="1" u="sng" dirty="0">
                <a:ea typeface="新細明體" pitchFamily="18" charset="-120"/>
              </a:rPr>
              <a:t>include</a:t>
            </a:r>
            <a:r>
              <a:rPr lang="en-US" altLang="zh-TW" sz="1800" b="1" dirty="0">
                <a:ea typeface="新細明體" pitchFamily="18" charset="-120"/>
              </a:rPr>
              <a:t> associated </a:t>
            </a:r>
            <a:r>
              <a:rPr lang="en-US" altLang="zh-TW" sz="1800" b="1" u="sng" dirty="0">
                <a:ea typeface="新細明體" pitchFamily="18" charset="-120"/>
              </a:rPr>
              <a:t>data</a:t>
            </a:r>
            <a:r>
              <a:rPr lang="en-US" altLang="zh-TW" sz="1800" b="1" dirty="0">
                <a:ea typeface="新細明體" pitchFamily="18" charset="-120"/>
              </a:rPr>
              <a:t>.</a:t>
            </a:r>
          </a:p>
          <a:p>
            <a:pPr lvl="1" eaLnBrk="1" hangingPunct="1"/>
            <a:r>
              <a:rPr lang="en-US" altLang="zh-TW" sz="1800" b="1" u="sng" dirty="0">
                <a:ea typeface="新細明體" pitchFamily="18" charset="-120"/>
              </a:rPr>
              <a:t>Events</a:t>
            </a:r>
            <a:r>
              <a:rPr lang="en-US" altLang="zh-TW" sz="1800" b="1" dirty="0">
                <a:ea typeface="新細明體" pitchFamily="18" charset="-120"/>
              </a:rPr>
              <a:t> may be </a:t>
            </a:r>
            <a:r>
              <a:rPr lang="en-US" altLang="zh-TW" sz="1800" b="1" u="sng" dirty="0">
                <a:ea typeface="新細明體" pitchFamily="18" charset="-120"/>
              </a:rPr>
              <a:t>prioritized</a:t>
            </a:r>
            <a:r>
              <a:rPr lang="en-US" altLang="zh-TW" sz="1800" b="1" dirty="0">
                <a:ea typeface="新細明體" pitchFamily="18" charset="-120"/>
              </a:rPr>
              <a:t> or be based on constraints</a:t>
            </a:r>
            <a:r>
              <a:rPr lang="en-US" altLang="zh-TW" sz="1800" b="1" i="1" dirty="0">
                <a:ea typeface="新細明體" pitchFamily="18" charset="-120"/>
              </a:rPr>
              <a:t> such as time.</a:t>
            </a:r>
          </a:p>
          <a:p>
            <a:pPr lvl="1" eaLnBrk="1" hangingPunct="1"/>
            <a:r>
              <a:rPr lang="en-US" altLang="zh-TW" sz="1800" b="1" u="sng" dirty="0">
                <a:ea typeface="新細明體" pitchFamily="18" charset="-120"/>
              </a:rPr>
              <a:t>Events</a:t>
            </a:r>
            <a:r>
              <a:rPr lang="en-US" altLang="zh-TW" sz="1800" b="1" dirty="0">
                <a:ea typeface="新細明體" pitchFamily="18" charset="-120"/>
              </a:rPr>
              <a:t> may </a:t>
            </a:r>
            <a:r>
              <a:rPr lang="en-US" altLang="zh-TW" sz="1800" b="1" u="sng" dirty="0">
                <a:ea typeface="新細明體" pitchFamily="18" charset="-120"/>
              </a:rPr>
              <a:t>require synchronous</a:t>
            </a:r>
            <a:r>
              <a:rPr lang="en-US" altLang="zh-TW" sz="1800" b="1" dirty="0">
                <a:ea typeface="新細明體" pitchFamily="18" charset="-120"/>
              </a:rPr>
              <a:t> or </a:t>
            </a:r>
            <a:r>
              <a:rPr lang="en-US" altLang="zh-TW" sz="1800" b="1" u="sng" dirty="0">
                <a:ea typeface="新細明體" pitchFamily="18" charset="-120"/>
              </a:rPr>
              <a:t>asynchronous processing</a:t>
            </a:r>
            <a:r>
              <a:rPr lang="en-US" altLang="zh-TW" sz="1800" b="1" dirty="0">
                <a:ea typeface="新細明體" pitchFamily="18" charset="-120"/>
              </a:rPr>
              <a:t>.</a:t>
            </a:r>
          </a:p>
          <a:p>
            <a:pPr lvl="1" eaLnBrk="1" hangingPunct="1"/>
            <a:r>
              <a:rPr lang="en-US" altLang="zh-TW" sz="1800" b="1" u="sng" dirty="0">
                <a:ea typeface="新細明體" pitchFamily="18" charset="-120"/>
              </a:rPr>
              <a:t>Events </a:t>
            </a:r>
            <a:r>
              <a:rPr lang="en-US" altLang="zh-TW" sz="1800" b="1" dirty="0">
                <a:ea typeface="新細明體" pitchFamily="18" charset="-120"/>
              </a:rPr>
              <a:t>may be “</a:t>
            </a:r>
            <a:r>
              <a:rPr lang="en-US" altLang="zh-TW" sz="1800" b="1" u="sng" dirty="0">
                <a:ea typeface="新細明體" pitchFamily="18" charset="-120"/>
              </a:rPr>
              <a:t>registered</a:t>
            </a:r>
            <a:r>
              <a:rPr lang="en-US" altLang="zh-TW" sz="1800" b="1" dirty="0">
                <a:ea typeface="新細明體" pitchFamily="18" charset="-120"/>
              </a:rPr>
              <a:t>” or “</a:t>
            </a:r>
            <a:r>
              <a:rPr lang="en-US" altLang="zh-TW" sz="1800" b="1" u="sng" dirty="0">
                <a:ea typeface="新細明體" pitchFamily="18" charset="-120"/>
              </a:rPr>
              <a:t>unregistered</a:t>
            </a:r>
            <a:r>
              <a:rPr lang="en-US" altLang="zh-TW" sz="1800" b="1" dirty="0">
                <a:ea typeface="新細明體" pitchFamily="18" charset="-120"/>
              </a:rPr>
              <a:t>” by components. </a:t>
            </a:r>
          </a:p>
          <a:p>
            <a:pPr eaLnBrk="1" hangingPunct="1"/>
            <a:endParaRPr lang="en-US" altLang="en-US" sz="1800" b="1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F1CD58C-530A-41E1-A97E-28EBF7B68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2FACC5-82DC-4F03-A28A-1B4586179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44" name="Rectangle 4"/>
          <p:cNvSpPr>
            <a:spLocks noChangeArrowheads="1"/>
          </p:cNvSpPr>
          <p:nvPr/>
        </p:nvSpPr>
        <p:spPr bwMode="auto">
          <a:xfrm>
            <a:off x="5105400" y="3962400"/>
            <a:ext cx="1676400" cy="609600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Personal (device)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dispatcher</a:t>
            </a:r>
            <a:endParaRPr kumimoji="0" lang="en-US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0245" name="Oval 5"/>
          <p:cNvSpPr>
            <a:spLocks noChangeArrowheads="1"/>
          </p:cNvSpPr>
          <p:nvPr/>
        </p:nvSpPr>
        <p:spPr bwMode="auto">
          <a:xfrm>
            <a:off x="4038600" y="3505200"/>
            <a:ext cx="914400" cy="4572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voice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call</a:t>
            </a:r>
            <a:endParaRPr kumimoji="0" lang="en-US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0246" name="Oval 6"/>
          <p:cNvSpPr>
            <a:spLocks noChangeArrowheads="1"/>
          </p:cNvSpPr>
          <p:nvPr/>
        </p:nvSpPr>
        <p:spPr bwMode="auto">
          <a:xfrm>
            <a:off x="3352800" y="3886200"/>
            <a:ext cx="914400" cy="4572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text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msg</a:t>
            </a:r>
            <a:endParaRPr kumimoji="0" lang="en-US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0247" name="Oval 7"/>
          <p:cNvSpPr>
            <a:spLocks noChangeArrowheads="1"/>
          </p:cNvSpPr>
          <p:nvPr/>
        </p:nvSpPr>
        <p:spPr bwMode="auto">
          <a:xfrm>
            <a:off x="3581400" y="4419600"/>
            <a:ext cx="914400" cy="4572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新細明體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Image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0248" name="Oval 8"/>
          <p:cNvSpPr>
            <a:spLocks noChangeArrowheads="1"/>
          </p:cNvSpPr>
          <p:nvPr/>
        </p:nvSpPr>
        <p:spPr bwMode="auto">
          <a:xfrm>
            <a:off x="4343400" y="4800600"/>
            <a:ext cx="914400" cy="45720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新細明體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keypad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4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0249" name="AutoShape 9"/>
          <p:cNvSpPr>
            <a:spLocks noChangeArrowheads="1"/>
          </p:cNvSpPr>
          <p:nvPr/>
        </p:nvSpPr>
        <p:spPr bwMode="auto">
          <a:xfrm>
            <a:off x="7162800" y="3505200"/>
            <a:ext cx="1219200" cy="457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Phone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processing</a:t>
            </a:r>
            <a:endParaRPr kumimoji="0" lang="en-US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0250" name="AutoShape 10"/>
          <p:cNvSpPr>
            <a:spLocks noChangeArrowheads="1"/>
          </p:cNvSpPr>
          <p:nvPr/>
        </p:nvSpPr>
        <p:spPr bwMode="auto">
          <a:xfrm>
            <a:off x="7696200" y="4114800"/>
            <a:ext cx="1219200" cy="457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Text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processing</a:t>
            </a:r>
            <a:endParaRPr kumimoji="0" lang="en-US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0251" name="AutoShape 11"/>
          <p:cNvSpPr>
            <a:spLocks noChangeArrowheads="1"/>
          </p:cNvSpPr>
          <p:nvPr/>
        </p:nvSpPr>
        <p:spPr bwMode="auto">
          <a:xfrm>
            <a:off x="7010400" y="4724400"/>
            <a:ext cx="1219200" cy="457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9050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Image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processing</a:t>
            </a:r>
            <a:endParaRPr kumimoji="0" lang="en-US" altLang="en-US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0252" name="Line 12"/>
          <p:cNvSpPr>
            <a:spLocks noChangeShapeType="1"/>
          </p:cNvSpPr>
          <p:nvPr/>
        </p:nvSpPr>
        <p:spPr bwMode="auto">
          <a:xfrm>
            <a:off x="4876800" y="4038600"/>
            <a:ext cx="228600" cy="7620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53" name="Line 13"/>
          <p:cNvSpPr>
            <a:spLocks noChangeShapeType="1"/>
          </p:cNvSpPr>
          <p:nvPr/>
        </p:nvSpPr>
        <p:spPr bwMode="auto">
          <a:xfrm flipV="1">
            <a:off x="6781800" y="3886200"/>
            <a:ext cx="3810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54" name="Line 14"/>
          <p:cNvSpPr>
            <a:spLocks noChangeShapeType="1"/>
          </p:cNvSpPr>
          <p:nvPr/>
        </p:nvSpPr>
        <p:spPr bwMode="auto">
          <a:xfrm>
            <a:off x="4267200" y="4191000"/>
            <a:ext cx="838200" cy="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55" name="Line 15"/>
          <p:cNvSpPr>
            <a:spLocks noChangeShapeType="1"/>
          </p:cNvSpPr>
          <p:nvPr/>
        </p:nvSpPr>
        <p:spPr bwMode="auto">
          <a:xfrm flipV="1">
            <a:off x="4495800" y="4419600"/>
            <a:ext cx="533400" cy="15240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56" name="Line 16"/>
          <p:cNvSpPr>
            <a:spLocks noChangeShapeType="1"/>
          </p:cNvSpPr>
          <p:nvPr/>
        </p:nvSpPr>
        <p:spPr bwMode="auto">
          <a:xfrm flipV="1">
            <a:off x="5105400" y="4572000"/>
            <a:ext cx="228600" cy="304800"/>
          </a:xfrm>
          <a:prstGeom prst="line">
            <a:avLst/>
          </a:prstGeom>
          <a:noFill/>
          <a:ln w="22225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57" name="Line 17"/>
          <p:cNvSpPr>
            <a:spLocks noChangeShapeType="1"/>
          </p:cNvSpPr>
          <p:nvPr/>
        </p:nvSpPr>
        <p:spPr bwMode="auto">
          <a:xfrm>
            <a:off x="6781800" y="4267200"/>
            <a:ext cx="914400" cy="762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58" name="Line 18"/>
          <p:cNvSpPr>
            <a:spLocks noChangeShapeType="1"/>
          </p:cNvSpPr>
          <p:nvPr/>
        </p:nvSpPr>
        <p:spPr bwMode="auto">
          <a:xfrm>
            <a:off x="6781800" y="4495800"/>
            <a:ext cx="457200" cy="1524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arrow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259" name="Text Box 19"/>
          <p:cNvSpPr txBox="1">
            <a:spLocks noChangeArrowheads="1"/>
          </p:cNvSpPr>
          <p:nvPr/>
        </p:nvSpPr>
        <p:spPr bwMode="auto">
          <a:xfrm>
            <a:off x="1633539" y="5334001"/>
            <a:ext cx="8620125" cy="581025"/>
          </a:xfrm>
          <a:prstGeom prst="rect">
            <a:avLst/>
          </a:prstGeom>
          <a:solidFill>
            <a:srgbClr val="FFCC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Problems that fit this architecture include </a:t>
            </a:r>
            <a:r>
              <a:rPr kumimoji="0" lang="en-US" altLang="zh-TW" sz="1600" b="1" i="0" u="sng" strike="noStrike" kern="1200" cap="none" spc="0" normalizeH="0" baseline="0" noProof="0" dirty="0">
                <a:ln>
                  <a:noFill/>
                </a:ln>
                <a:solidFill>
                  <a:srgbClr val="990033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real-time systems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 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such as: 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airplane control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990033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990033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  </a:t>
            </a:r>
            <a:r>
              <a:rPr kumimoji="0" lang="en-US" altLang="zh-TW" sz="1600" b="1" i="0" u="none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medical equipment monitor, home monitor, embedded device controller, game, etc.</a:t>
            </a:r>
            <a:endParaRPr kumimoji="0" lang="en-US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660066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sp>
        <p:nvSpPr>
          <p:cNvPr id="10260" name="Text Box 20"/>
          <p:cNvSpPr txBox="1">
            <a:spLocks noChangeArrowheads="1"/>
          </p:cNvSpPr>
          <p:nvPr/>
        </p:nvSpPr>
        <p:spPr bwMode="auto">
          <a:xfrm>
            <a:off x="3486151" y="5943600"/>
            <a:ext cx="4891709" cy="369332"/>
          </a:xfrm>
          <a:prstGeom prst="rect">
            <a:avLst/>
          </a:prstGeom>
          <a:solidFill>
            <a:srgbClr val="FFFF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新細明體" pitchFamily="18" charset="-120"/>
                <a:cs typeface="+mn-cs"/>
              </a:rPr>
              <a:t>- - - Try a commercial flight control system - - -</a:t>
            </a:r>
            <a:endParaRPr kumimoji="0" lang="en-US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87A7A25-8BBB-416A-912D-E3647E4D1D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56"/>
    </mc:Choice>
    <mc:Fallback xmlns="">
      <p:transition spd="slow" advTm="324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944562"/>
          </a:xfrm>
        </p:spPr>
        <p:txBody>
          <a:bodyPr/>
          <a:lstStyle/>
          <a:p>
            <a:pPr eaLnBrk="1" hangingPunct="1"/>
            <a:r>
              <a:rPr lang="en-US" altLang="en-US" sz="4000" dirty="0"/>
              <a:t> </a:t>
            </a:r>
            <a:r>
              <a:rPr lang="en-US" altLang="en-US" sz="4000" b="1" dirty="0"/>
              <a:t>Basic Client-Server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EA71F83-8E51-4FF1-9BD4-A124E02A6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5673AB-BA14-4D14-AD43-92FB2DF51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268" name="TextBox 3"/>
          <p:cNvSpPr txBox="1">
            <a:spLocks noChangeArrowheads="1"/>
          </p:cNvSpPr>
          <p:nvPr/>
        </p:nvSpPr>
        <p:spPr bwMode="auto">
          <a:xfrm>
            <a:off x="1707727" y="1295400"/>
            <a:ext cx="8870211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Application split into </a:t>
            </a:r>
            <a:r>
              <a:rPr kumimoji="0" lang="en-US" altLang="en-US" sz="2300" b="1" i="0" u="sng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client component </a:t>
            </a:r>
            <a:r>
              <a:rPr kumimoji="0" lang="en-US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and </a:t>
            </a:r>
            <a:r>
              <a:rPr kumimoji="0" lang="en-US" altLang="en-US" sz="2300" b="1" i="0" u="sng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server component</a:t>
            </a:r>
            <a:r>
              <a:rPr kumimoji="0" lang="en-US" altLang="en-US" sz="23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.</a:t>
            </a:r>
          </a:p>
        </p:txBody>
      </p:sp>
      <p:pic>
        <p:nvPicPr>
          <p:cNvPr id="1027" name="Picture 3" descr="\\10.1.1.17\productions\ART\ART PROCESS\PPT Projects\Tsui_PPT_163567\JPEG and EPS\Chapter 7\9781284132786_CH07_FIGF03a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1" y="1905000"/>
            <a:ext cx="7864867" cy="4267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7C9B21-204C-4E6D-843C-C1040D83D5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633"/>
    </mc:Choice>
    <mc:Fallback xmlns="">
      <p:transition spd="slow" advTm="39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Client-Server Style</a:t>
            </a:r>
          </a:p>
        </p:txBody>
      </p:sp>
      <p:sp>
        <p:nvSpPr>
          <p:cNvPr id="12292" name="Rectangle 5"/>
          <p:cNvSpPr>
            <a:spLocks noGrp="1" noChangeArrowheads="1"/>
          </p:cNvSpPr>
          <p:nvPr>
            <p:ph idx="1"/>
          </p:nvPr>
        </p:nvSpPr>
        <p:spPr>
          <a:xfrm>
            <a:off x="1981200" y="1417638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b="1" dirty="0"/>
              <a:t>Client may connect to more than one server </a:t>
            </a:r>
            <a:r>
              <a:rPr lang="en-US" altLang="en-US" sz="2400" dirty="0"/>
              <a:t>(</a:t>
            </a:r>
            <a:r>
              <a:rPr lang="en-US" altLang="en-US" sz="2400" b="1" dirty="0"/>
              <a:t>servers are usually independent</a:t>
            </a:r>
            <a:r>
              <a:rPr lang="en-US" altLang="en-US" sz="2400" dirty="0"/>
              <a:t>).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454D25D-26A7-47B2-8C54-BFF21DF81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C27D32B-592A-469B-B97D-974C155BB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1" name="Picture 3" descr="\\10.1.1.17\productions\ART\ART PROCESS\PPT Projects\Tsui_PPT_163567\JPEG and EPS\Chapter 7\9781284132786_CH07_FIGF03b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6570" y="2802015"/>
            <a:ext cx="8658823" cy="2683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59FE9B9-05A9-42AB-BC30-5A6AA65968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73"/>
    </mc:Choice>
    <mc:Fallback xmlns="">
      <p:transition spd="slow" advTm="152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2" name="Rectangle 27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944562"/>
          </a:xfrm>
        </p:spPr>
        <p:txBody>
          <a:bodyPr/>
          <a:lstStyle/>
          <a:p>
            <a:pPr eaLnBrk="1" hangingPunct="1"/>
            <a:r>
              <a:rPr lang="en-US" altLang="en-US" sz="4000" b="1" dirty="0"/>
              <a:t>Model-View-Control (MVC) Style</a:t>
            </a:r>
          </a:p>
        </p:txBody>
      </p:sp>
      <p:sp>
        <p:nvSpPr>
          <p:cNvPr id="13331" name="Rectangle 26"/>
          <p:cNvSpPr>
            <a:spLocks noGrp="1" noChangeArrowheads="1"/>
          </p:cNvSpPr>
          <p:nvPr>
            <p:ph idx="1"/>
          </p:nvPr>
        </p:nvSpPr>
        <p:spPr>
          <a:xfrm>
            <a:off x="1971964" y="1352552"/>
            <a:ext cx="8229600" cy="1390649"/>
          </a:xfrm>
        </p:spPr>
        <p:txBody>
          <a:bodyPr/>
          <a:lstStyle/>
          <a:p>
            <a:pPr eaLnBrk="1" hangingPunct="1"/>
            <a:r>
              <a:rPr lang="en-US" altLang="en-US" u="sng" dirty="0"/>
              <a:t>Separates</a:t>
            </a:r>
            <a:r>
              <a:rPr lang="en-US" altLang="en-US" dirty="0"/>
              <a:t> </a:t>
            </a:r>
            <a:r>
              <a:rPr lang="en-US" altLang="en-US" b="1" i="1" dirty="0"/>
              <a:t>model (data)</a:t>
            </a:r>
            <a:r>
              <a:rPr lang="en-US" altLang="en-US" dirty="0"/>
              <a:t> from </a:t>
            </a:r>
            <a:r>
              <a:rPr lang="en-US" altLang="en-US" b="1" i="1" dirty="0"/>
              <a:t>view</a:t>
            </a:r>
            <a:r>
              <a:rPr lang="en-US" altLang="en-US" dirty="0"/>
              <a:t>.</a:t>
            </a:r>
          </a:p>
          <a:p>
            <a:pPr eaLnBrk="1" hangingPunct="1"/>
            <a:r>
              <a:rPr lang="en-US" altLang="en-US" b="1" i="1" dirty="0"/>
              <a:t>Controller</a:t>
            </a:r>
            <a:r>
              <a:rPr lang="en-US" altLang="en-US" dirty="0"/>
              <a:t> </a:t>
            </a:r>
            <a:r>
              <a:rPr lang="en-US" altLang="en-US" u="sng" dirty="0"/>
              <a:t>often integrated</a:t>
            </a:r>
            <a:r>
              <a:rPr lang="en-US" altLang="en-US" dirty="0"/>
              <a:t> with </a:t>
            </a:r>
            <a:r>
              <a:rPr lang="en-US" altLang="en-US" b="1" i="1" dirty="0"/>
              <a:t>view</a:t>
            </a:r>
            <a:r>
              <a:rPr lang="en-US" altLang="en-US" dirty="0"/>
              <a:t> nowadays.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4899F14-6FF9-4AB2-B7F4-69CE1A634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33C453-5CDC-4D3F-B251-153DB565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333" name="Text Box 28"/>
          <p:cNvSpPr txBox="1">
            <a:spLocks noChangeArrowheads="1"/>
          </p:cNvSpPr>
          <p:nvPr/>
        </p:nvSpPr>
        <p:spPr bwMode="auto">
          <a:xfrm>
            <a:off x="1906849" y="5625207"/>
            <a:ext cx="417991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Most </a:t>
            </a:r>
            <a:r>
              <a:rPr kumimoji="0" lang="en-US" altLang="en-US" sz="2000" b="1" i="0" u="sng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internet web applications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fall under this style.</a:t>
            </a:r>
          </a:p>
        </p:txBody>
      </p:sp>
      <p:pic>
        <p:nvPicPr>
          <p:cNvPr id="8194" name="Picture 2" descr="\\10.1.1.17\productions\ART\ART PROCESS\PPT Projects\Tsui_PPT_163567\JPEG and EPS\Chapter 7\9781284132786_CH07_FIGF04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1" y="2511206"/>
            <a:ext cx="6735763" cy="2852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34CCC6-9906-461C-934E-A0B7C42D7E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222"/>
    </mc:Choice>
    <mc:Fallback xmlns="">
      <p:transition spd="slow" advTm="36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 Box 2"/>
          <p:cNvSpPr txBox="1">
            <a:spLocks noChangeArrowheads="1"/>
          </p:cNvSpPr>
          <p:nvPr/>
        </p:nvSpPr>
        <p:spPr bwMode="auto">
          <a:xfrm>
            <a:off x="1828800" y="4953001"/>
            <a:ext cx="8081584" cy="13849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The “outer” layer can </a:t>
            </a:r>
            <a:r>
              <a:rPr kumimoji="0" lang="en-US" altLang="en-US" sz="2000" b="1" i="0" u="sng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only ask for service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from the “inner” layer; </a:t>
            </a:r>
            <a:b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</a:b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60033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the “upper” layer can only ask for service from the “lower” layer.</a:t>
            </a:r>
          </a:p>
          <a:p>
            <a:pPr marL="1084263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− </a:t>
            </a:r>
            <a:r>
              <a:rPr kumimoji="0" lang="en-US" altLang="en-US" sz="2000" b="1" i="1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Strict layering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: 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only </a:t>
            </a:r>
            <a:r>
              <a:rPr kumimoji="0" lang="en-US" altLang="en-US" sz="20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directly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 inside or below layers</a:t>
            </a:r>
          </a:p>
          <a:p>
            <a:pPr marL="1084263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− </a:t>
            </a:r>
            <a:r>
              <a:rPr kumimoji="0" lang="en-US" altLang="en-US" sz="2000" b="1" i="1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Relaxed layering</a:t>
            </a:r>
            <a:r>
              <a:rPr kumimoji="0" lang="en-US" altLang="en-US" sz="2000" b="1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: 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any inside or below layers</a:t>
            </a:r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228601"/>
            <a:ext cx="8229600" cy="868363"/>
          </a:xfrm>
        </p:spPr>
        <p:txBody>
          <a:bodyPr/>
          <a:lstStyle/>
          <a:p>
            <a:pPr eaLnBrk="1" hangingPunct="1"/>
            <a:r>
              <a:rPr lang="en-US" altLang="en-US" sz="4000" b="1" dirty="0"/>
              <a:t>Layered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3A92B2-5B7C-481E-9A92-EFFAD5386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F71D1F3-8667-4DE0-83B1-828A47CE1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341" name="Line 5"/>
          <p:cNvSpPr>
            <a:spLocks noChangeShapeType="1"/>
          </p:cNvSpPr>
          <p:nvPr/>
        </p:nvSpPr>
        <p:spPr bwMode="auto">
          <a:xfrm flipH="1">
            <a:off x="7086600" y="2590800"/>
            <a:ext cx="304800" cy="1524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 type="triangle" w="med" len="med"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218" name="Picture 2" descr="\\10.1.1.17\productions\ART\ART PROCESS\PPT Projects\Tsui_PPT_163567\JPEG and EPS\Chapter 7\9781284132786_CH07_FIGF05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4326" y="1052262"/>
            <a:ext cx="3876675" cy="3876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B922FA-000F-40D2-A018-C2A7B40A20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414"/>
    </mc:Choice>
    <mc:Fallback xmlns="">
      <p:transition spd="slow" advTm="39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3" name="Rectangle 14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868362"/>
          </a:xfrm>
        </p:spPr>
        <p:txBody>
          <a:bodyPr/>
          <a:lstStyle/>
          <a:p>
            <a:pPr eaLnBrk="1" hangingPunct="1"/>
            <a:r>
              <a:rPr lang="en-US" altLang="en-US" sz="4000" b="1" u="sng" dirty="0"/>
              <a:t>Shared Data</a:t>
            </a:r>
            <a:r>
              <a:rPr lang="en-US" altLang="en-US" sz="4000" b="1" dirty="0"/>
              <a:t> (DB)-Centric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B735E0F-A85B-435F-8D71-41DD30A72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3761A2-02B3-43E6-BA82-78949CCF1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374" name="Text Box 15"/>
          <p:cNvSpPr txBox="1">
            <a:spLocks noChangeArrowheads="1"/>
          </p:cNvSpPr>
          <p:nvPr/>
        </p:nvSpPr>
        <p:spPr bwMode="auto">
          <a:xfrm>
            <a:off x="8153400" y="2576513"/>
            <a:ext cx="2362200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Very popular within the </a:t>
            </a:r>
            <a:r>
              <a:rPr kumimoji="0" lang="en-US" altLang="en-US" sz="2000" b="1" i="0" u="sng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business applications </a:t>
            </a:r>
            <a:r>
              <a:rPr kumimoji="0" lang="en-US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community</a:t>
            </a:r>
          </a:p>
        </p:txBody>
      </p:sp>
      <p:pic>
        <p:nvPicPr>
          <p:cNvPr id="3075" name="Picture 3" descr="\\10.1.1.17\productions\ART\ART PROCESS\PPT Projects\Tsui_PPT_163567\JPEG and EPS\Chapter 7\9781284132786_CH07_FIGF06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1" y="1295400"/>
            <a:ext cx="5066297" cy="4907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538F5CD-489B-4819-837F-42382DF726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54"/>
    </mc:Choice>
    <mc:Fallback xmlns="">
      <p:transition spd="slow" advTm="16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00" name="Rectangle 18"/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944562"/>
          </a:xfrm>
        </p:spPr>
        <p:txBody>
          <a:bodyPr/>
          <a:lstStyle/>
          <a:p>
            <a:pPr eaLnBrk="1" hangingPunct="1"/>
            <a:r>
              <a:rPr lang="en-US" altLang="en-US" sz="4000" b="1" dirty="0"/>
              <a:t>Three-Tier Style </a:t>
            </a:r>
            <a:r>
              <a:rPr lang="en-US" altLang="en-US" sz="3600" b="1" dirty="0"/>
              <a:t>(</a:t>
            </a:r>
            <a:r>
              <a:rPr lang="en-US" altLang="en-US" sz="3600" b="1" u="sng" dirty="0"/>
              <a:t>Mixture</a:t>
            </a:r>
            <a:r>
              <a:rPr lang="en-US" altLang="en-US" sz="3600" b="1" dirty="0"/>
              <a:t>)</a:t>
            </a:r>
          </a:p>
        </p:txBody>
      </p:sp>
      <p:sp>
        <p:nvSpPr>
          <p:cNvPr id="16401" name="Rectangle 19"/>
          <p:cNvSpPr>
            <a:spLocks noGrp="1" noChangeArrowheads="1"/>
          </p:cNvSpPr>
          <p:nvPr>
            <p:ph idx="1"/>
          </p:nvPr>
        </p:nvSpPr>
        <p:spPr>
          <a:xfrm>
            <a:off x="1981200" y="1219201"/>
            <a:ext cx="8229600" cy="4525963"/>
          </a:xfrm>
        </p:spPr>
        <p:txBody>
          <a:bodyPr/>
          <a:lstStyle/>
          <a:p>
            <a:pPr eaLnBrk="1" hangingPunct="1"/>
            <a:r>
              <a:rPr lang="en-US" altLang="en-US" b="1" dirty="0"/>
              <a:t>Clients do not access DB directly.</a:t>
            </a:r>
          </a:p>
          <a:p>
            <a:pPr eaLnBrk="1" hangingPunct="1"/>
            <a:r>
              <a:rPr lang="en-US" altLang="en-US" b="1" dirty="0">
                <a:solidFill>
                  <a:srgbClr val="660033"/>
                </a:solidFill>
              </a:rPr>
              <a:t>Better </a:t>
            </a:r>
            <a:r>
              <a:rPr lang="en-US" altLang="en-US" b="1" u="sng" dirty="0">
                <a:solidFill>
                  <a:srgbClr val="660033"/>
                </a:solidFill>
              </a:rPr>
              <a:t>flexibility</a:t>
            </a:r>
            <a:r>
              <a:rPr lang="en-US" altLang="en-US" b="1" dirty="0">
                <a:solidFill>
                  <a:srgbClr val="660033"/>
                </a:solidFill>
              </a:rPr>
              <a:t>, </a:t>
            </a:r>
            <a:r>
              <a:rPr lang="en-US" altLang="en-US" b="1" u="sng" dirty="0">
                <a:solidFill>
                  <a:srgbClr val="660033"/>
                </a:solidFill>
              </a:rPr>
              <a:t>integrity</a:t>
            </a:r>
            <a:r>
              <a:rPr lang="en-US" altLang="en-US" b="1" dirty="0">
                <a:solidFill>
                  <a:srgbClr val="660033"/>
                </a:solidFill>
              </a:rPr>
              <a:t>. (Why?)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CCFFB62-6E5C-4CB7-A54F-B9A0F94D4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5686644-DB35-4A67-A2E5-CDC0571A5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white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white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402" name="Text Box 20"/>
          <p:cNvSpPr txBox="1">
            <a:spLocks noChangeArrowheads="1"/>
          </p:cNvSpPr>
          <p:nvPr/>
        </p:nvSpPr>
        <p:spPr bwMode="auto">
          <a:xfrm>
            <a:off x="1716038" y="5715001"/>
            <a:ext cx="5640486" cy="461665"/>
          </a:xfrm>
          <a:prstGeom prst="rect">
            <a:avLst/>
          </a:prstGeom>
          <a:solidFill>
            <a:srgbClr val="ECFE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1" i="0" u="sng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Reminds one of client server or MVC</a:t>
            </a:r>
            <a:r>
              <a:rPr kumimoji="0" lang="en-US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660066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t>.</a:t>
            </a:r>
          </a:p>
        </p:txBody>
      </p:sp>
      <p:pic>
        <p:nvPicPr>
          <p:cNvPr id="4099" name="Picture 3" descr="\\10.1.1.17\productions\ART\ART PROCESS\PPT Projects\Tsui_PPT_163567\JPEG and EPS\Chapter 7\9781284132786_CH07_FIGF07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5201" y="2547938"/>
            <a:ext cx="4810125" cy="2938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8D98349-BBE5-48CB-8450-1DF891B626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393"/>
    </mc:Choice>
    <mc:Fallback xmlns="">
      <p:transition spd="slow" advTm="45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WEN 4342 Module 2 Lesson 1 Ch 1 Creating a Progra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490</Words>
  <Application>Microsoft Office PowerPoint</Application>
  <PresentationFormat>Widescreen</PresentationFormat>
  <Paragraphs>100</Paragraphs>
  <Slides>11</Slides>
  <Notes>10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Franklin Gothic Book</vt:lpstr>
      <vt:lpstr>SWEN 4342 Module 2 Lesson 1 Ch 1 Creating a Program</vt:lpstr>
      <vt:lpstr>SWEN 4342 Project</vt:lpstr>
      <vt:lpstr>Pipe-Filter Architecture Style</vt:lpstr>
      <vt:lpstr>Event Driven (Real Time)</vt:lpstr>
      <vt:lpstr> Basic Client-Server Style</vt:lpstr>
      <vt:lpstr>Client-Server Style</vt:lpstr>
      <vt:lpstr>Model-View-Control (MVC) Style</vt:lpstr>
      <vt:lpstr>Layered Style</vt:lpstr>
      <vt:lpstr>Shared Data (DB)-Centric Style</vt:lpstr>
      <vt:lpstr>Three-Tier Style (Mixture)</vt:lpstr>
      <vt:lpstr>Class Design</vt:lpstr>
      <vt:lpstr>UML Class Diagrams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SWEN 4342 Project</dc:title>
  <dc:creator>Daniel Drew</dc:creator>
  <cp:lastModifiedBy>Daniel Drew</cp:lastModifiedBy>
  <cp:revision>1</cp:revision>
  <dcterms:created xsi:type="dcterms:W3CDTF">2022-04-18T00:00:39Z</dcterms:created>
  <dcterms:modified xsi:type="dcterms:W3CDTF">2022-04-18T00:05:03Z</dcterms:modified>
</cp:coreProperties>
</file>

<file path=docProps/thumbnail.jpeg>
</file>